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0" r:id="rId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917"/>
    <a:srgbClr val="E7CD79"/>
    <a:srgbClr val="4040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68" autoAdjust="0"/>
  </p:normalViewPr>
  <p:slideViewPr>
    <p:cSldViewPr snapToGrid="0" snapToObjects="1">
      <p:cViewPr varScale="1">
        <p:scale>
          <a:sx n="141" d="100"/>
          <a:sy n="141" d="100"/>
        </p:scale>
        <p:origin x="666"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3E7708-B72C-7D4F-874D-E4F747318BE7}" type="datetimeFigureOut">
              <a:rPr lang="en-US" smtClean="0"/>
              <a:pPr/>
              <a:t>3/23/2016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873CF4-53F9-4E43-956D-C132AAC939EB}" type="slidenum">
              <a:rPr lang="en-US" smtClean="0"/>
              <a:pPr/>
              <a:t>‹#›</a:t>
            </a:fld>
            <a:endParaRPr lang="en-US"/>
          </a:p>
        </p:txBody>
      </p:sp>
    </p:spTree>
    <p:extLst>
      <p:ext uri="{BB962C8B-B14F-4D97-AF65-F5344CB8AC3E}">
        <p14:creationId xmlns:p14="http://schemas.microsoft.com/office/powerpoint/2010/main" val="31488950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9A437-E9EA-CA40-B494-753BD8954286}" type="datetimeFigureOut">
              <a:rPr lang="en-US" smtClean="0"/>
              <a:pPr/>
              <a:t>3/23/2016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A14ABD-532A-7746-94A8-F3D17EF67C5C}" type="slidenum">
              <a:rPr lang="en-US" smtClean="0"/>
              <a:pPr/>
              <a:t>‹#›</a:t>
            </a:fld>
            <a:endParaRPr lang="en-US"/>
          </a:p>
        </p:txBody>
      </p:sp>
    </p:spTree>
    <p:extLst>
      <p:ext uri="{BB962C8B-B14F-4D97-AF65-F5344CB8AC3E}">
        <p14:creationId xmlns:p14="http://schemas.microsoft.com/office/powerpoint/2010/main" val="41461577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ilver cover 1075.jpg"/>
          <p:cNvPicPr>
            <a:picLocks noChangeAspect="1"/>
          </p:cNvPicPr>
          <p:nvPr userDrawn="1"/>
        </p:nvPicPr>
        <p:blipFill>
          <a:blip r:embed="rId2"/>
          <a:stretch>
            <a:fillRect/>
          </a:stretch>
        </p:blipFill>
        <p:spPr>
          <a:xfrm>
            <a:off x="0" y="0"/>
            <a:ext cx="9235440" cy="5194935"/>
          </a:xfrm>
          <a:prstGeom prst="rect">
            <a:avLst/>
          </a:prstGeom>
        </p:spPr>
      </p:pic>
      <p:sp>
        <p:nvSpPr>
          <p:cNvPr id="2" name="Title 1"/>
          <p:cNvSpPr>
            <a:spLocks noGrp="1"/>
          </p:cNvSpPr>
          <p:nvPr>
            <p:ph type="ctrTitle"/>
          </p:nvPr>
        </p:nvSpPr>
        <p:spPr>
          <a:xfrm>
            <a:off x="685800" y="1597820"/>
            <a:ext cx="7772400" cy="1102519"/>
          </a:xfrm>
        </p:spPr>
        <p:txBody>
          <a:bodyPr/>
          <a:lstStyle>
            <a:lvl1pPr>
              <a:defRPr>
                <a:solidFill>
                  <a:srgbClr val="1B6917"/>
                </a:solidFill>
                <a:latin typeface="Georgia"/>
                <a:cs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404044"/>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553200" y="4849584"/>
            <a:ext cx="2133600" cy="273844"/>
          </a:xfrm>
        </p:spPr>
        <p:txBody>
          <a:bodyPr/>
          <a:lstStyle>
            <a:lvl1pPr>
              <a:defRPr>
                <a:solidFill>
                  <a:srgbClr val="FFFFFF"/>
                </a:solidFill>
              </a:defRPr>
            </a:lvl1pPr>
          </a:lstStyle>
          <a:p>
            <a:r>
              <a:rPr lang="en-US" dirty="0" smtClean="0"/>
              <a:t>December 20, 2010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6553200" y="4888801"/>
            <a:ext cx="2590800" cy="273844"/>
          </a:xfrm>
        </p:spPr>
        <p:txBody>
          <a:bodyPr/>
          <a:lstStyle/>
          <a:p>
            <a:fld id="{6189B349-B284-884E-BF58-0D68D479BD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861344"/>
            <a:ext cx="2133600" cy="273844"/>
          </a:xfrm>
        </p:spPr>
        <p:txBody>
          <a:bodyPr/>
          <a:lstStyle/>
          <a:p>
            <a:fld id="{6189B349-B284-884E-BF58-0D68D479BD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22814" y="1200151"/>
            <a:ext cx="350433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15302" y="1200151"/>
            <a:ext cx="33715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2812" y="1151335"/>
            <a:ext cx="326558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622814" y="1631156"/>
            <a:ext cx="3265587"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49344" y="1151335"/>
            <a:ext cx="353745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149344" y="1631156"/>
            <a:ext cx="353745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046"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923190" y="204789"/>
            <a:ext cx="376361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620046"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189B349-B284-884E-BF58-0D68D479BD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ilver-stripe 1075.jpg"/>
          <p:cNvPicPr>
            <a:picLocks noChangeAspect="1"/>
          </p:cNvPicPr>
          <p:nvPr userDrawn="1"/>
        </p:nvPicPr>
        <p:blipFill>
          <a:blip r:embed="rId13"/>
          <a:stretch>
            <a:fillRect/>
          </a:stretch>
        </p:blipFill>
        <p:spPr>
          <a:xfrm>
            <a:off x="0" y="0"/>
            <a:ext cx="9144000" cy="5143500"/>
          </a:xfrm>
          <a:prstGeom prst="rect">
            <a:avLst/>
          </a:prstGeom>
        </p:spPr>
      </p:pic>
      <p:sp>
        <p:nvSpPr>
          <p:cNvPr id="2" name="Title Placeholder 1"/>
          <p:cNvSpPr>
            <a:spLocks noGrp="1"/>
          </p:cNvSpPr>
          <p:nvPr>
            <p:ph type="title"/>
          </p:nvPr>
        </p:nvSpPr>
        <p:spPr>
          <a:xfrm>
            <a:off x="1622812" y="205979"/>
            <a:ext cx="7063988"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22815" y="1200151"/>
            <a:ext cx="7063987"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4893564"/>
            <a:ext cx="2590800" cy="273844"/>
          </a:xfrm>
          <a:prstGeom prst="rect">
            <a:avLst/>
          </a:prstGeom>
        </p:spPr>
        <p:txBody>
          <a:bodyPr vert="horz" lIns="91440" tIns="45720" rIns="91440" bIns="45720" rtlCol="0" anchor="ctr"/>
          <a:lstStyle>
            <a:lvl1pPr algn="r">
              <a:defRPr sz="1200">
                <a:solidFill>
                  <a:schemeClr val="bg1"/>
                </a:solidFill>
              </a:defRPr>
            </a:lvl1pPr>
          </a:lstStyle>
          <a:p>
            <a:r>
              <a:rPr lang="en-US" dirty="0" smtClean="0"/>
              <a:t>December 20, 2010</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Lst>
  <p:hf hdr="0"/>
  <p:txStyles>
    <p:titleStyle>
      <a:lvl1pPr algn="ctr" defTabSz="457200" rtl="0" eaLnBrk="1" latinLnBrk="0" hangingPunct="1">
        <a:spcBef>
          <a:spcPct val="0"/>
        </a:spcBef>
        <a:buNone/>
        <a:defRPr sz="40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120254"/>
            <a:ext cx="7667624" cy="857250"/>
          </a:xfrm>
        </p:spPr>
        <p:txBody>
          <a:bodyPr>
            <a:noAutofit/>
          </a:bodyPr>
          <a:lstStyle/>
          <a:p>
            <a:r>
              <a:rPr lang="en-US" sz="2800" dirty="0" smtClean="0"/>
              <a:t>Council of Graduate Students</a:t>
            </a:r>
            <a:endParaRPr lang="en-US" sz="2800" dirty="0"/>
          </a:p>
        </p:txBody>
      </p:sp>
      <p:sp>
        <p:nvSpPr>
          <p:cNvPr id="3" name="Slide Number Placeholder 2"/>
          <p:cNvSpPr>
            <a:spLocks noGrp="1"/>
          </p:cNvSpPr>
          <p:nvPr>
            <p:ph type="sldNum" sz="quarter" idx="11"/>
          </p:nvPr>
        </p:nvSpPr>
        <p:spPr/>
        <p:txBody>
          <a:bodyPr/>
          <a:lstStyle/>
          <a:p>
            <a:fld id="{6189B349-B284-884E-BF58-0D68D479BD97}" type="slidenum">
              <a:rPr lang="en-US" smtClean="0"/>
              <a:pPr/>
              <a:t>1</a:t>
            </a:fld>
            <a:endParaRPr lang="en-US"/>
          </a:p>
        </p:txBody>
      </p:sp>
      <p:sp>
        <p:nvSpPr>
          <p:cNvPr id="4" name="TextBox 3"/>
          <p:cNvSpPr txBox="1"/>
          <p:nvPr/>
        </p:nvSpPr>
        <p:spPr>
          <a:xfrm>
            <a:off x="1371601" y="830366"/>
            <a:ext cx="7548282" cy="3785652"/>
          </a:xfrm>
          <a:prstGeom prst="rect">
            <a:avLst/>
          </a:prstGeom>
          <a:noFill/>
        </p:spPr>
        <p:txBody>
          <a:bodyPr wrap="square" rtlCol="0">
            <a:spAutoFit/>
          </a:bodyPr>
          <a:lstStyle/>
          <a:p>
            <a:r>
              <a:rPr lang="en-US" sz="1600" dirty="0" smtClean="0"/>
              <a:t>A new committee, Graduate Assistants’ Welfare Committee, was formed to give attention to the great financial burden the low GRA/GTA compensation provides. This committee will focus purely on issues related to graduate stipends, tuition assistance, and ensuring equality on campus.</a:t>
            </a:r>
          </a:p>
          <a:p>
            <a:endParaRPr lang="en-US" sz="1600" dirty="0"/>
          </a:p>
          <a:p>
            <a:r>
              <a:rPr lang="en-US" sz="1600" dirty="0" smtClean="0"/>
              <a:t>CGS is hosting two seminars for graduate students within the next month. </a:t>
            </a:r>
          </a:p>
          <a:p>
            <a:pPr marL="285750" indent="-285750">
              <a:buFont typeface="Arial" panose="020B0604020202020204" pitchFamily="34" charset="0"/>
              <a:buChar char="•"/>
            </a:pPr>
            <a:r>
              <a:rPr lang="en-US" sz="1600" dirty="0" smtClean="0"/>
              <a:t>Beyond Graduate School – Alumni from Rolla with graduate degrees are discussing career paths that can be taken after graduation.</a:t>
            </a:r>
          </a:p>
          <a:p>
            <a:pPr marL="285750" indent="-285750">
              <a:buFont typeface="Arial" panose="020B0604020202020204" pitchFamily="34" charset="0"/>
              <a:buChar char="•"/>
            </a:pPr>
            <a:r>
              <a:rPr lang="en-US" sz="1600" dirty="0" smtClean="0"/>
              <a:t>Financial Management: Life After Graduate School – COER and bank representatives are discussing investment and budgeting opportunities after students leave school.</a:t>
            </a:r>
            <a:endParaRPr lang="en-US" sz="1600" dirty="0"/>
          </a:p>
          <a:p>
            <a:endParaRPr lang="en-US" sz="1600" dirty="0" smtClean="0"/>
          </a:p>
          <a:p>
            <a:r>
              <a:rPr lang="en-US" sz="1600" dirty="0" smtClean="0"/>
              <a:t>Travel Grant deadline is March 24, 2016. Only 7 entries have been received, and a total of 12 grants can be awarded for the spring. Recipients must present at the graduate research showcase, which will be held April 7, 2016 in the upstairs atrium of the </a:t>
            </a:r>
            <a:r>
              <a:rPr lang="en-US" sz="1600" dirty="0" err="1" smtClean="0"/>
              <a:t>Havener</a:t>
            </a:r>
            <a:r>
              <a:rPr lang="en-US" sz="1600" dirty="0" smtClean="0"/>
              <a:t> Center.</a:t>
            </a:r>
          </a:p>
        </p:txBody>
      </p:sp>
    </p:spTree>
    <p:extLst>
      <p:ext uri="{BB962C8B-B14F-4D97-AF65-F5344CB8AC3E}">
        <p14:creationId xmlns:p14="http://schemas.microsoft.com/office/powerpoint/2010/main" val="1862168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540</TotalTime>
  <Words>164</Words>
  <Application>Microsoft Office PowerPoint</Application>
  <PresentationFormat>On-screen Show (16:9)</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Council of Graduate Students</vt:lpstr>
    </vt:vector>
  </TitlesOfParts>
  <Company>Missouri University of Science and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Miner</dc:creator>
  <cp:lastModifiedBy>Palmer, Barbara J.</cp:lastModifiedBy>
  <cp:revision>52</cp:revision>
  <dcterms:created xsi:type="dcterms:W3CDTF">2011-01-20T21:54:11Z</dcterms:created>
  <dcterms:modified xsi:type="dcterms:W3CDTF">2016-03-23T19:35:15Z</dcterms:modified>
</cp:coreProperties>
</file>